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5119985" cy="1069149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3367"/>
        <p:guide pos="476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6909" y="1143000"/>
            <a:ext cx="4364182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486702" y="1425667"/>
            <a:ext cx="12152563" cy="400758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9355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486702" y="5551122"/>
            <a:ext cx="12152563" cy="2295661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3740" spc="200"/>
            </a:lvl1pPr>
            <a:lvl2pPr marL="713105" indent="0" algn="ctr">
              <a:buNone/>
              <a:defRPr sz="3120"/>
            </a:lvl2pPr>
            <a:lvl3pPr marL="1425575" indent="0" algn="ctr">
              <a:buNone/>
              <a:defRPr sz="2805"/>
            </a:lvl3pPr>
            <a:lvl4pPr marL="2138680" indent="0" algn="ctr">
              <a:buNone/>
              <a:defRPr sz="2495"/>
            </a:lvl4pPr>
            <a:lvl5pPr marL="2851150" indent="0" algn="ctr">
              <a:buNone/>
              <a:defRPr sz="2495"/>
            </a:lvl5pPr>
            <a:lvl6pPr marL="3564255" indent="0" algn="ctr">
              <a:buNone/>
              <a:defRPr sz="2495"/>
            </a:lvl6pPr>
            <a:lvl7pPr marL="4276725" indent="0" algn="ctr">
              <a:buNone/>
              <a:defRPr sz="2495"/>
            </a:lvl7pPr>
            <a:lvl8pPr marL="4989830" indent="0" algn="ctr">
              <a:buNone/>
              <a:defRPr sz="2495"/>
            </a:lvl8pPr>
            <a:lvl9pPr marL="5702300" indent="0" algn="ctr">
              <a:buNone/>
              <a:defRPr sz="2495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754513" y="1206766"/>
            <a:ext cx="13608013" cy="854839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486702" y="3738167"/>
            <a:ext cx="12152563" cy="172314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935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486702" y="5551122"/>
            <a:ext cx="12152563" cy="785801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374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4513" y="948574"/>
            <a:ext cx="13603549" cy="110012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54513" y="2323725"/>
            <a:ext cx="13603549" cy="7420205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468908" y="6000151"/>
            <a:ext cx="9634545" cy="119554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686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2468908" y="7195691"/>
            <a:ext cx="9634545" cy="1352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280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1310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2pPr>
            <a:lvl3pPr marL="142557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68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4pPr>
            <a:lvl5pPr marL="285115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5pPr>
            <a:lvl6pPr marL="356425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6pPr>
            <a:lvl7pPr marL="427672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7pPr>
            <a:lvl8pPr marL="498983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8pPr>
            <a:lvl9pPr marL="570230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4513" y="948574"/>
            <a:ext cx="13603549" cy="110012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754513" y="2340564"/>
            <a:ext cx="6420054" cy="7403367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7951401" y="2340564"/>
            <a:ext cx="6420054" cy="7403367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4513" y="948574"/>
            <a:ext cx="13603549" cy="110012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754513" y="2189017"/>
            <a:ext cx="6625424" cy="645479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312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13105" indent="0">
              <a:buNone/>
              <a:defRPr sz="3120" b="1"/>
            </a:lvl2pPr>
            <a:lvl3pPr marL="1425575" indent="0">
              <a:buNone/>
              <a:defRPr sz="2805" b="1"/>
            </a:lvl3pPr>
            <a:lvl4pPr marL="2138680" indent="0">
              <a:buNone/>
              <a:defRPr sz="2495" b="1"/>
            </a:lvl4pPr>
            <a:lvl5pPr marL="2851150" indent="0">
              <a:buNone/>
              <a:defRPr sz="2495" b="1"/>
            </a:lvl5pPr>
            <a:lvl6pPr marL="3564255" indent="0">
              <a:buNone/>
              <a:defRPr sz="2495" b="1"/>
            </a:lvl6pPr>
            <a:lvl7pPr marL="4276725" indent="0">
              <a:buNone/>
              <a:defRPr sz="2495" b="1"/>
            </a:lvl7pPr>
            <a:lvl8pPr marL="4989830" indent="0">
              <a:buNone/>
              <a:defRPr sz="2495" b="1"/>
            </a:lvl8pPr>
            <a:lvl9pPr marL="5702300" indent="0">
              <a:buNone/>
              <a:defRPr sz="2495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754513" y="2890625"/>
            <a:ext cx="6625424" cy="685330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7733320" y="2189017"/>
            <a:ext cx="6625424" cy="645479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312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13105" indent="0">
              <a:buNone/>
              <a:defRPr sz="3120" b="1"/>
            </a:lvl2pPr>
            <a:lvl3pPr marL="1425575" indent="0">
              <a:buNone/>
              <a:defRPr sz="2805" b="1"/>
            </a:lvl3pPr>
            <a:lvl4pPr marL="2138680" indent="0">
              <a:buNone/>
              <a:defRPr sz="2495" b="1"/>
            </a:lvl4pPr>
            <a:lvl5pPr marL="2851150" indent="0">
              <a:buNone/>
              <a:defRPr sz="2495" b="1"/>
            </a:lvl5pPr>
            <a:lvl6pPr marL="3564255" indent="0">
              <a:buNone/>
              <a:defRPr sz="2495" b="1"/>
            </a:lvl6pPr>
            <a:lvl7pPr marL="4276725" indent="0">
              <a:buNone/>
              <a:defRPr sz="2495" b="1"/>
            </a:lvl7pPr>
            <a:lvl8pPr marL="4989830" indent="0">
              <a:buNone/>
              <a:defRPr sz="2495" b="1"/>
            </a:lvl8pPr>
            <a:lvl9pPr marL="5702300" indent="0">
              <a:buNone/>
              <a:defRPr sz="2495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7733320" y="2890625"/>
            <a:ext cx="6625424" cy="685330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54513" y="948574"/>
            <a:ext cx="13603549" cy="110012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754513" y="2424757"/>
            <a:ext cx="6489846" cy="718446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2495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7875504" y="2424757"/>
            <a:ext cx="6482558" cy="718446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2495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2692776" y="1425667"/>
            <a:ext cx="1294726" cy="784117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436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1134001" y="1425667"/>
            <a:ext cx="11371263" cy="7841170"/>
          </a:xfrm>
        </p:spPr>
        <p:txBody>
          <a:bodyPr vert="eaVert" lIns="46800" tIns="46800" rIns="46800" bIns="46800"/>
          <a:lstStyle>
            <a:lvl1pPr marL="356235" indent="-356235">
              <a:spcAft>
                <a:spcPts val="1000"/>
              </a:spcAft>
              <a:defRPr spc="300"/>
            </a:lvl1pPr>
            <a:lvl2pPr marL="1069340" indent="-356235">
              <a:defRPr spc="300"/>
            </a:lvl2pPr>
            <a:lvl3pPr marL="1781810" indent="-356235">
              <a:defRPr spc="300"/>
            </a:lvl3pPr>
            <a:lvl4pPr marL="2494915" indent="-356235">
              <a:defRPr spc="300"/>
            </a:lvl4pPr>
            <a:lvl5pPr marL="3207385" indent="-356235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754513" y="948574"/>
            <a:ext cx="13603549" cy="110012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754513" y="2323725"/>
            <a:ext cx="13603549" cy="742020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758977" y="9844962"/>
            <a:ext cx="3348428" cy="4939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56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5104493" y="9844962"/>
            <a:ext cx="4911028" cy="4939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56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11009633" y="9844962"/>
            <a:ext cx="3348428" cy="4939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56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25575" rtl="0" eaLnBrk="1" fontAlgn="auto" latinLnBrk="0" hangingPunct="1">
        <a:lnSpc>
          <a:spcPct val="100000"/>
        </a:lnSpc>
        <a:spcBef>
          <a:spcPct val="0"/>
        </a:spcBef>
        <a:buNone/>
        <a:defRPr sz="5615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ea"/>
          <a:ea typeface="+mj-ea"/>
          <a:cs typeface="+mj-cs"/>
        </a:defRPr>
      </a:lvl1pPr>
    </p:titleStyle>
    <p:bodyStyle>
      <a:lvl1pPr marL="356235" indent="-356235" algn="l" defTabSz="1425575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90204" pitchFamily="34" charset="0"/>
        <a:buChar char="●"/>
        <a:defRPr sz="280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1069340" indent="-356235" algn="l" defTabSz="1425575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90204" pitchFamily="34" charset="0"/>
        <a:buChar char="●"/>
        <a:tabLst>
          <a:tab pos="2509520" algn="l"/>
          <a:tab pos="2509520" algn="l"/>
          <a:tab pos="2509520" algn="l"/>
          <a:tab pos="2509520" algn="l"/>
        </a:tabLst>
        <a:defRPr sz="249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781810" indent="-356235" algn="l" defTabSz="1425575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90204" pitchFamily="34" charset="0"/>
        <a:buChar char="●"/>
        <a:defRPr sz="249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2494915" indent="-356235" algn="l" defTabSz="1425575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218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3207385" indent="-356235" algn="l" defTabSz="1425575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90204" pitchFamily="34" charset="0"/>
        <a:buChar char="•"/>
        <a:defRPr sz="218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3920490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9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6pPr>
      <a:lvl7pPr marL="4632960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9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7pPr>
      <a:lvl8pPr marL="5346065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9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8pPr>
      <a:lvl9pPr marL="6058535" indent="-356235" algn="l" defTabSz="1425575" rtl="0" eaLnBrk="1" latinLnBrk="0" hangingPunct="1">
        <a:lnSpc>
          <a:spcPct val="90000"/>
        </a:lnSpc>
        <a:spcBef>
          <a:spcPts val="780"/>
        </a:spcBef>
        <a:buFont typeface="Arial" panose="020B060402020209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1pPr>
      <a:lvl2pPr marL="713105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2pPr>
      <a:lvl3pPr marL="1425575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3pPr>
      <a:lvl4pPr marL="213868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4pPr>
      <a:lvl5pPr marL="285115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5pPr>
      <a:lvl6pPr marL="3564255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6pPr>
      <a:lvl7pPr marL="4276725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7pPr>
      <a:lvl8pPr marL="498983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8pPr>
      <a:lvl9pPr marL="5702300" algn="l" defTabSz="1425575" rtl="0" eaLnBrk="1" latinLnBrk="0" hangingPunct="1">
        <a:defRPr sz="2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/Users/shuyingc/Desktop/微信图片_20260515102359_275_804.jpg微信图片_20260515102359_275_804"/>
          <p:cNvPicPr>
            <a:picLocks noChangeAspect="1"/>
          </p:cNvPicPr>
          <p:nvPr/>
        </p:nvPicPr>
        <p:blipFill>
          <a:blip r:embed="rId1"/>
          <a:srcRect t="2202" b="2202"/>
          <a:stretch>
            <a:fillRect/>
          </a:stretch>
        </p:blipFill>
        <p:spPr>
          <a:xfrm>
            <a:off x="376555" y="292735"/>
            <a:ext cx="1066800" cy="629285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>
            <a:off x="376555" y="1140460"/>
            <a:ext cx="14190345" cy="0"/>
          </a:xfrm>
          <a:prstGeom prst="line">
            <a:avLst/>
          </a:prstGeom>
          <a:ln w="31750" cap="flat" cmpd="sng">
            <a:solidFill>
              <a:schemeClr val="accent4">
                <a:lumMod val="75000"/>
              </a:schemeClr>
            </a:solidFill>
            <a:prstDash val="solid"/>
            <a:miter lim="800000"/>
            <a:headEnd type="none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376555" y="1434465"/>
            <a:ext cx="14229080" cy="39109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zh-CN" b="1">
              <a:solidFill>
                <a:schemeClr val="accent4">
                  <a:lumMod val="50000"/>
                </a:schemeClr>
              </a:solidFill>
              <a:latin typeface="PingFang SC Semibold" panose="020B0400000000000000" charset="-122"/>
              <a:ea typeface="PingFang SC Semibold" panose="020B0400000000000000" charset="-122"/>
            </a:endParaRPr>
          </a:p>
          <a:p>
            <a:endParaRPr lang="en-US" altLang="zh-CN" b="1">
              <a:solidFill>
                <a:schemeClr val="accent4">
                  <a:lumMod val="50000"/>
                </a:schemeClr>
              </a:solidFill>
              <a:latin typeface="PingFang SC Semibold" panose="020B0400000000000000" charset="-122"/>
              <a:ea typeface="PingFang SC Semibold" panose="020B0400000000000000" charset="-122"/>
            </a:endParaRPr>
          </a:p>
          <a:p>
            <a:r>
              <a:rPr lang="en-US" altLang="zh-CN" b="1">
                <a:solidFill>
                  <a:schemeClr val="accent4">
                    <a:lumMod val="50000"/>
                  </a:schemeClr>
                </a:solidFill>
                <a:latin typeface="PingFang SC Semibold" panose="020B0400000000000000" charset="-122"/>
                <a:ea typeface="PingFang SC Semibold" panose="020B0400000000000000" charset="-122"/>
              </a:rPr>
              <a:t>Poster Guidelines</a:t>
            </a:r>
            <a:endParaRPr lang="en-US" altLang="zh-CN" b="1">
              <a:solidFill>
                <a:schemeClr val="accent4">
                  <a:lumMod val="50000"/>
                </a:schemeClr>
              </a:solidFill>
              <a:latin typeface="PingFang SC Semibold" panose="020B0400000000000000" charset="-122"/>
              <a:ea typeface="PingFang SC Semibold" panose="020B0400000000000000" charset="-122"/>
            </a:endParaRPr>
          </a:p>
          <a:p>
            <a:endParaRPr lang="en-US" altLang="zh-CN"/>
          </a:p>
          <a:p>
            <a:r>
              <a:rPr lang="en-US" altLang="zh-CN"/>
              <a:t>Poster size: 420 mm (length) x 297 mm (width), A3 format.</a:t>
            </a:r>
            <a:endParaRPr lang="en-US" altLang="zh-CN"/>
          </a:p>
          <a:p>
            <a:r>
              <a:rPr lang="en-US" altLang="zh-CN"/>
              <a:t>Keep the overall layout clear. The font size shall not be smaller than 12 pt to ensure good visibility after printing.</a:t>
            </a:r>
            <a:endParaRPr lang="en-US" altLang="zh-CN"/>
          </a:p>
          <a:p>
            <a:r>
              <a:rPr lang="en-US" altLang="zh-CN"/>
              <a:t>Highlight the innovations, data and conclusions of your research. It is recommended to include 2-3 essential figures.</a:t>
            </a:r>
            <a:endParaRPr lang="en-US" altLang="zh-CN"/>
          </a:p>
          <a:p>
            <a:r>
              <a:rPr lang="en-US" altLang="zh-CN"/>
              <a:t>Contact information such as the corresponding author’s email address and WeChat QR code may be placed in the bottom right corner for further communication.</a:t>
            </a:r>
            <a:endParaRPr lang="en-US" altLang="zh-CN"/>
          </a:p>
          <a:p>
            <a:r>
              <a:rPr lang="en-US" altLang="zh-CN"/>
              <a:t>Please submit your final poster in both PDF and PPT formats to </a:t>
            </a:r>
            <a:r>
              <a:rPr lang="en-US" altLang="zh-CN" b="1">
                <a:latin typeface="PingFang SC Semibold" panose="020B0400000000000000" charset="-122"/>
                <a:ea typeface="PingFang SC Semibold" panose="020B0400000000000000" charset="-122"/>
              </a:rPr>
              <a:t>icmss@cqu.edu.cn</a:t>
            </a:r>
            <a:r>
              <a:rPr lang="en-US" altLang="zh-CN"/>
              <a:t> by September 15, 2026.</a:t>
            </a:r>
            <a:endParaRPr lang="en-US" altLang="zh-CN"/>
          </a:p>
          <a:p>
            <a:r>
              <a:rPr lang="en-US" altLang="zh-CN"/>
              <a:t>Email subject: icmss2026POSTER + Manuscript ID + Full Name.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2780665" y="354330"/>
            <a:ext cx="10031095" cy="5676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/>
              <a:t>Title of the manuscrip</a:t>
            </a:r>
            <a:r>
              <a:rPr lang="en-US" altLang="zh-CN"/>
              <a:t>t</a:t>
            </a:r>
            <a:endParaRPr lang="en-US" altLang="zh-CN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PS">
      <a:majorFont>
        <a:latin typeface="苹方-简"/>
        <a:ea typeface="苹方-简"/>
        <a:cs typeface=""/>
      </a:majorFont>
      <a:minorFont>
        <a:latin typeface="苹方-简"/>
        <a:ea typeface="苹方-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649</Words>
  <Application>WPS 表格</Application>
  <PresentationFormat>宽屏</PresentationFormat>
  <Paragraphs>12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Wingdings</vt:lpstr>
      <vt:lpstr>PingFang SC Semibold</vt:lpstr>
      <vt:lpstr>苹方-简</vt:lpstr>
      <vt:lpstr>微软雅黑</vt:lpstr>
      <vt:lpstr>汉仪旗黑</vt:lpstr>
      <vt:lpstr>宋体</vt:lpstr>
      <vt:lpstr>Arial Unicode MS</vt:lpstr>
      <vt:lpstr>汉仪书宋二KW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shuyingc</dc:creator>
  <cp:lastModifiedBy>螺丝</cp:lastModifiedBy>
  <cp:revision>166</cp:revision>
  <dcterms:created xsi:type="dcterms:W3CDTF">2026-05-15T06:23:03Z</dcterms:created>
  <dcterms:modified xsi:type="dcterms:W3CDTF">2026-05-15T06:23:03Z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2052-12.1.25195.25195</vt:lpwstr>
  </property>
  <property fmtid="{D5CDD505-2E9C-101B-9397-08002B2CF9AE}" pid="3" name="ICV">
    <vt:lpwstr>2CB75620A20D3D041219F069230E0078_41</vt:lpwstr>
  </property>
</Properties>
</file>